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tags/tag10.xml" ContentType="application/vnd.openxmlformats-officedocument.presentationml.tags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tags/tag12.xml" ContentType="application/vnd.openxmlformats-officedocument.presentationml.tags+xml"/>
  <Override PartName="/ppt/notesSlides/notesSlide24.xml" ContentType="application/vnd.openxmlformats-officedocument.presentationml.notesSlide+xml"/>
  <Override PartName="/ppt/tags/tag13.xml" ContentType="application/vnd.openxmlformats-officedocument.presentationml.tags+xml"/>
  <Override PartName="/ppt/notesSlides/notesSlide25.xml" ContentType="application/vnd.openxmlformats-officedocument.presentationml.notesSlide+xml"/>
  <Override PartName="/ppt/tags/tag14.xml" ContentType="application/vnd.openxmlformats-officedocument.presentationml.tags+xml"/>
  <Override PartName="/ppt/notesSlides/notesSlide26.xml" ContentType="application/vnd.openxmlformats-officedocument.presentationml.notesSlide+xml"/>
  <Override PartName="/ppt/tags/tag15.xml" ContentType="application/vnd.openxmlformats-officedocument.presentationml.tags+xml"/>
  <Override PartName="/ppt/notesSlides/notesSlide27.xml" ContentType="application/vnd.openxmlformats-officedocument.presentationml.notesSlide+xml"/>
  <Override PartName="/ppt/tags/tag16.xml" ContentType="application/vnd.openxmlformats-officedocument.presentationml.tags+xml"/>
  <Override PartName="/ppt/notesSlides/notesSlide28.xml" ContentType="application/vnd.openxmlformats-officedocument.presentationml.notesSlide+xml"/>
  <Override PartName="/ppt/tags/tag17.xml" ContentType="application/vnd.openxmlformats-officedocument.presentationml.tags+xml"/>
  <Override PartName="/ppt/notesSlides/notesSlide29.xml" ContentType="application/vnd.openxmlformats-officedocument.presentationml.notesSlide+xml"/>
  <Override PartName="/ppt/tags/tag18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</p:sldIdLst>
  <p:sldSz cx="9144000" cy="6858000" type="screen4x3"/>
  <p:notesSz cx="7315200" cy="96012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84"/>
    <p:restoredTop sz="90566"/>
  </p:normalViewPr>
  <p:slideViewPr>
    <p:cSldViewPr snapToGrid="0" snapToObjects="1">
      <p:cViewPr varScale="1">
        <p:scale>
          <a:sx n="101" d="100"/>
          <a:sy n="101" d="100"/>
        </p:scale>
        <p:origin x="192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9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20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20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20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2E0E5D4-ABF7-4CCD-8588-11EB8A06FC55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227D15C-E5CD-4267-B3C7-707E907816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608BEFB-EA7C-4307-8E6C-ECA634AA6BE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E34F8-0347-4F9C-B2C8-AE63FCBCEA2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6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49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06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8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68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96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32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27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5380F13-34D1-4845-9358-6AD2C33CB6E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80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80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4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04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57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22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40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74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5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94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58642-DBBD-4E58-ADF6-CFFDF5B161A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6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D139C1D-B242-4AFC-8ED5-FCED6C914BF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BEBB9D-F336-437B-BFD9-0D897742062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2E5941-2CD6-497C-B472-1B5B885EF87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101D966-C47D-431D-A448-34067D7EECA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36181BD-7019-4A8F-B138-A00C1B46FA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A17BFF1-7296-4352-9ADB-B7C39833220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B5FFBE2-2522-4602-A922-768D0990E3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337E3F-E829-452A-AD66-0849817EC6E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339E79-7B96-46BF-8FC9-F77E06405F5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</a:p>
        </p:txBody>
      </p:sp>
      <p:sp>
        <p:nvSpPr>
          <p:cNvPr id="3" name="CustomShape 3"/>
          <p:cNvSpPr/>
          <p:nvPr userDrawn="1"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760" tIns="34200" rIns="68760" bIns="34200" anchor="ctr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The Coding </a:t>
            </a:r>
            <a:r>
              <a:rPr lang="en-US" sz="2000" b="1" strike="noStrike" dirty="0">
                <a:solidFill>
                  <a:srgbClr val="FFFFFF"/>
                </a:solidFill>
                <a:latin typeface="Arial" panose="02080604020202020204" charset="0"/>
                <a:ea typeface="Roboto"/>
              </a:rPr>
              <a:t>Bootcamp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5"/>
          <p:cNvSpPr txBox="1">
            <a:spLocks/>
          </p:cNvSpPr>
          <p:nvPr userDrawn="1"/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r>
              <a:rPr lang="en-US" sz="4100" b="1" i="1" kern="0" dirty="0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/>
          <p:nvPr userDrawn="1"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4"/>
          <p:cNvSpPr/>
          <p:nvPr userDrawn="1"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304920" y="36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 userDrawn="1"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165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6F2DAE4-C87D-464C-8529-C68309DD1CFC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36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716" r:id="rId5"/>
    <p:sldLayoutId id="2147483713" r:id="rId6"/>
    <p:sldLayoutId id="2147483714" r:id="rId7"/>
    <p:sldLayoutId id="2147483715" r:id="rId8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Behold Bootstrap!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Pains of HW 1</a:t>
            </a:r>
          </a:p>
        </p:txBody>
      </p:sp>
      <p:pic>
        <p:nvPicPr>
          <p:cNvPr id="22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440" cy="4726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3" name="CustomShape 2"/>
          <p:cNvSpPr/>
          <p:nvPr/>
        </p:nvSpPr>
        <p:spPr>
          <a:xfrm>
            <a:off x="713160" y="5652720"/>
            <a:ext cx="7869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Plain HTML + CSS makes layout building challenging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1D2882-F013-4311-9C6D-62C1AF608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8" y="789853"/>
            <a:ext cx="5749637" cy="554600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But Then Came Bootstrap…</a:t>
            </a:r>
          </a:p>
        </p:txBody>
      </p:sp>
      <p:pic>
        <p:nvPicPr>
          <p:cNvPr id="22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53760"/>
            <a:ext cx="9143640" cy="561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pic>
        <p:nvPicPr>
          <p:cNvPr id="229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-5760" y="1287000"/>
            <a:ext cx="9143640" cy="226908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-152280" y="794880"/>
            <a:ext cx="362664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External CSS Link</a:t>
            </a:r>
          </a:p>
        </p:txBody>
      </p:sp>
      <p:pic>
        <p:nvPicPr>
          <p:cNvPr id="231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4296960"/>
            <a:ext cx="9155520" cy="187632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-609480" y="3868560"/>
            <a:ext cx="7467120" cy="493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300" b="1" strike="noStrike">
                <a:solidFill>
                  <a:srgbClr val="000000"/>
                </a:solidFill>
                <a:latin typeface="Arial" panose="02080604020202020204" charset="0"/>
              </a:rPr>
              <a:t>Pre-Defined CSS Class (ex: “Jumbotron”)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4400" y="660960"/>
            <a:ext cx="9129240" cy="5601960"/>
          </a:xfrm>
          <a:prstGeom prst="rect">
            <a:avLst/>
          </a:prstGeom>
          <a:ln>
            <a:noFill/>
          </a:ln>
        </p:spPr>
      </p:pic>
      <p:sp>
        <p:nvSpPr>
          <p:cNvPr id="23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sp>
        <p:nvSpPr>
          <p:cNvPr id="235" name="CustomShape 2"/>
          <p:cNvSpPr/>
          <p:nvPr/>
        </p:nvSpPr>
        <p:spPr>
          <a:xfrm>
            <a:off x="6411960" y="3364560"/>
            <a:ext cx="2246040" cy="3646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class=“jumbotron”</a:t>
            </a:r>
          </a:p>
        </p:txBody>
      </p:sp>
      <p:sp>
        <p:nvSpPr>
          <p:cNvPr id="236" name="CustomShape 3"/>
          <p:cNvSpPr/>
          <p:nvPr/>
        </p:nvSpPr>
        <p:spPr>
          <a:xfrm>
            <a:off x="304920" y="1077840"/>
            <a:ext cx="8381520" cy="2666520"/>
          </a:xfrm>
          <a:prstGeom prst="rect">
            <a:avLst/>
          </a:prstGeom>
          <a:noFill/>
          <a:ln w="10152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Big Deal!!!</a:t>
            </a:r>
          </a:p>
        </p:txBody>
      </p:sp>
      <p:sp>
        <p:nvSpPr>
          <p:cNvPr id="238" name="CustomShape 2"/>
          <p:cNvSpPr/>
          <p:nvPr/>
        </p:nvSpPr>
        <p:spPr>
          <a:xfrm>
            <a:off x="304920" y="5029200"/>
            <a:ext cx="8521200" cy="1066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</a:t>
            </a:r>
          </a:p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we have </a:t>
            </a:r>
            <a:r>
              <a:rPr lang="en-US" sz="3600" b="1" i="1" u="sng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PRE-DEFINED</a:t>
            </a: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CSS Styles.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3EB51-52CB-4F69-8D4D-7866A74F6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86" y="1311564"/>
            <a:ext cx="6616122" cy="330806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" y="744480"/>
            <a:ext cx="5466600" cy="545616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5695560" y="1143000"/>
            <a:ext cx="329544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>
                <a:solidFill>
                  <a:srgbClr val="000000"/>
                </a:solidFill>
                <a:latin typeface="Arial" panose="02080604020202020204" charset="0"/>
              </a:rPr>
              <a:t>Reason #1: UI Kit</a:t>
            </a:r>
          </a:p>
          <a:p>
            <a:pPr>
              <a:lnSpc>
                <a:spcPct val="100000"/>
              </a:lnSpc>
            </a:pPr>
            <a:endParaRPr lang="en-US" sz="2400" b="1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Familiarize yourself with the UI features it offers via the documentation.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4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33520" y="4114800"/>
            <a:ext cx="8191080" cy="190476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457200" y="990720"/>
            <a:ext cx="8076960" cy="3047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Reason #2: Mobile Responsiveness</a:t>
            </a:r>
          </a:p>
          <a:p>
            <a:pPr>
              <a:lnSpc>
                <a:spcPct val="100000"/>
              </a:lnSpc>
            </a:pPr>
            <a:endParaRPr lang="en-US" sz="22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One of the most compelling reasons to use Bootstrap is the default </a:t>
            </a:r>
            <a:r>
              <a:rPr lang="en-US" sz="2200" b="1" u="sng" strike="noStrike">
                <a:solidFill>
                  <a:srgbClr val="000000"/>
                </a:solidFill>
                <a:latin typeface="Arial" panose="02080604020202020204" charset="0"/>
              </a:rPr>
              <a:t>mobile-responsive </a:t>
            </a: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quality it provides.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47" name="CustomShape 2"/>
          <p:cNvSpPr/>
          <p:nvPr/>
        </p:nvSpPr>
        <p:spPr>
          <a:xfrm>
            <a:off x="304920" y="847800"/>
            <a:ext cx="8686440" cy="25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Warmup Activity:</a:t>
            </a:r>
          </a:p>
          <a:p>
            <a:pPr>
              <a:lnSpc>
                <a:spcPct val="100000"/>
              </a:lnSpc>
            </a:pPr>
            <a:endParaRPr lang="en-US" sz="20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As a repeat of last class, quickly create an HTML web page.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add in a Bootstrap component of your choosing.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Hint: Copy the Bootstrap CSS link. Then copy the code from any Bootstrap element or CSS.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Next Phase Bootstrap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905120"/>
            <a:ext cx="8534160" cy="2895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Last class, we focused on Bootstrap Components (like buttons and tables).</a:t>
            </a:r>
          </a:p>
          <a:p>
            <a:pPr>
              <a:lnSpc>
                <a:spcPct val="100000"/>
              </a:lnSpc>
            </a:pPr>
            <a:endParaRPr lang="en-US" sz="3600" b="1" i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Today we’ll be focused on using Bootstrap to build layouts.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5120"/>
            <a:ext cx="9137160" cy="688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Sketching / Grid Layouts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Take a Huge Breath…</a:t>
            </a:r>
          </a:p>
        </p:txBody>
      </p:sp>
      <p:pic>
        <p:nvPicPr>
          <p:cNvPr id="25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890280"/>
            <a:ext cx="6019560" cy="54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385280" y="5886360"/>
            <a:ext cx="644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i="1" strike="noStrike">
                <a:solidFill>
                  <a:srgbClr val="000000"/>
                </a:solidFill>
                <a:latin typeface="Arial" panose="02080604020202020204" charset="0"/>
              </a:rPr>
              <a:t>Facebook surf at your own peril (and to the peril of the galaxy)</a:t>
            </a:r>
          </a:p>
        </p:txBody>
      </p:sp>
      <p:sp>
        <p:nvSpPr>
          <p:cNvPr id="254" name="CustomShape 2"/>
          <p:cNvSpPr/>
          <p:nvPr/>
        </p:nvSpPr>
        <p:spPr>
          <a:xfrm>
            <a:off x="185040" y="820800"/>
            <a:ext cx="8849880" cy="22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Because in our opinion, these next two sections are some of the</a:t>
            </a:r>
          </a:p>
          <a:p>
            <a:pPr algn="ctr">
              <a:lnSpc>
                <a:spcPct val="100000"/>
              </a:lnSpc>
            </a:pPr>
            <a:r>
              <a:rPr lang="en-US" sz="4800" b="1" strike="noStrike" dirty="0">
                <a:solidFill>
                  <a:srgbClr val="000000"/>
                </a:solidFill>
                <a:latin typeface="Arial" panose="02080604020202020204" charset="0"/>
              </a:rPr>
              <a:t>MOST IMPORTANT ONES</a:t>
            </a:r>
          </a:p>
          <a:p>
            <a:pPr algn="ctr">
              <a:lnSpc>
                <a:spcPct val="100000"/>
              </a:lnSpc>
            </a:pPr>
            <a:r>
              <a:rPr lang="en-US" sz="3600" strike="noStrike" dirty="0">
                <a:solidFill>
                  <a:srgbClr val="000000"/>
                </a:solidFill>
                <a:latin typeface="Arial" panose="02080604020202020204" charset="0"/>
              </a:rPr>
              <a:t>in the </a:t>
            </a:r>
            <a:r>
              <a:rPr lang="en-US" sz="36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ENTIRE</a:t>
            </a:r>
            <a:r>
              <a:rPr lang="en-US" sz="3600" strike="noStrike" dirty="0">
                <a:solidFill>
                  <a:srgbClr val="000000"/>
                </a:solidFill>
                <a:latin typeface="Arial" panose="02080604020202020204" charset="0"/>
              </a:rPr>
              <a:t> program.</a:t>
            </a: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pic>
        <p:nvPicPr>
          <p:cNvPr id="25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38160" y="3076200"/>
            <a:ext cx="5543280" cy="25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sp>
        <p:nvSpPr>
          <p:cNvPr id="25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Relax. That doesn’t mean its hard.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Importance of Sketches</a:t>
            </a:r>
          </a:p>
        </p:txBody>
      </p:sp>
      <p:pic>
        <p:nvPicPr>
          <p:cNvPr id="26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087520" y="1905120"/>
            <a:ext cx="3897360" cy="3276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457200" y="1295280"/>
            <a:ext cx="449532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Because every aspect of a site’s “look” is defined by HTML/CSS – it is crucial to have a detailed sketch going in.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Pay particular attention to the location of navigation bars, titles, headers, content, images, footers etc.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When imagining alignments, in particular, be mindful of the </a:t>
            </a:r>
            <a:r>
              <a:rPr lang="en-US" sz="2400" b="1" i="1" u="sng" strike="noStrike">
                <a:solidFill>
                  <a:srgbClr val="000000"/>
                </a:solidFill>
                <a:latin typeface="Arial" panose="02080604020202020204" charset="0"/>
              </a:rPr>
              <a:t>grid</a:t>
            </a: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Designing with a Grid in Mind</a:t>
            </a:r>
          </a:p>
        </p:txBody>
      </p:sp>
      <p:pic>
        <p:nvPicPr>
          <p:cNvPr id="26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990720"/>
            <a:ext cx="6827040" cy="480024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457200" y="5867280"/>
            <a:ext cx="822924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Grids serve to align elements aesthetically. 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Facebook’s Grid</a:t>
            </a:r>
          </a:p>
        </p:txBody>
      </p:sp>
      <p:pic>
        <p:nvPicPr>
          <p:cNvPr id="26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756360"/>
            <a:ext cx="6109920" cy="561168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6491160" y="1295280"/>
            <a:ext cx="250020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Facebook is a perfect example of a website where the “grid-layout” is obvious.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Grids make it easy to have content (text, images, and regions) align aesthetically.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69" name="Picture 9"/>
          <p:cNvPicPr/>
          <p:nvPr/>
        </p:nvPicPr>
        <p:blipFill>
          <a:blip r:embed="rId2"/>
          <a:srcRect l="10694" r="10673"/>
          <a:stretch>
            <a:fillRect/>
          </a:stretch>
        </p:blipFill>
        <p:spPr>
          <a:xfrm>
            <a:off x="779760" y="914400"/>
            <a:ext cx="7578000" cy="530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71" name="Picture 2"/>
          <p:cNvPicPr/>
          <p:nvPr/>
        </p:nvPicPr>
        <p:blipFill>
          <a:blip r:embed="rId2"/>
          <a:srcRect l="10542" r="10523"/>
          <a:stretch>
            <a:fillRect/>
          </a:stretch>
        </p:blipFill>
        <p:spPr>
          <a:xfrm>
            <a:off x="305280" y="990720"/>
            <a:ext cx="8609760" cy="52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Tools for Sketch / Grid Creation</a:t>
            </a:r>
          </a:p>
        </p:txBody>
      </p:sp>
      <p:sp>
        <p:nvSpPr>
          <p:cNvPr id="273" name="CustomShape 2"/>
          <p:cNvSpPr/>
          <p:nvPr/>
        </p:nvSpPr>
        <p:spPr>
          <a:xfrm>
            <a:off x="457200" y="129528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u="sng" strike="noStrike" dirty="0" err="1">
                <a:solidFill>
                  <a:srgbClr val="000000"/>
                </a:solidFill>
                <a:latin typeface="Arial" panose="02080604020202020204" charset="0"/>
              </a:rPr>
              <a:t>Wireframing</a:t>
            </a: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 Tools: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Balsamiq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***: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balsamiq.com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Framebox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framebox.org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Pen and Paper: Your notebook</a:t>
            </a:r>
          </a:p>
          <a:p>
            <a:pPr>
              <a:lnSpc>
                <a:spcPct val="100000"/>
              </a:lnSpc>
            </a:pPr>
            <a:endParaRPr lang="en-US" sz="28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Grids for Photoshop / Illustrator: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960 GS: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http://960.gs/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GuideGuide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</a:rPr>
              <a:t>guideguide.me</a:t>
            </a:r>
            <a:r>
              <a:rPr lang="en-US" sz="2400" u="sng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8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Designing with Grids Guides: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960 Grid System Made Easy: 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0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bit.ly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/1sjYaFC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Design by Grid: 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0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www.designbygrid.com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Designing with Grid-Based Approach: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bit.ly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/1CM4Hzo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27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20640" y="1219320"/>
            <a:ext cx="2665800" cy="320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9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Rows and Columns</a:t>
            </a:r>
          </a:p>
        </p:txBody>
      </p:sp>
      <p:sp>
        <p:nvSpPr>
          <p:cNvPr id="276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Workshop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1030373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87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1273992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793163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238048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195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18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01417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5161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1" name="Picture 6"/>
          <p:cNvPicPr/>
          <p:nvPr/>
        </p:nvPicPr>
        <p:blipFill>
          <a:blip r:embed="rId2"/>
          <a:srcRect t="14159" b="9992"/>
          <a:stretch>
            <a:fillRect/>
          </a:stretch>
        </p:blipFill>
        <p:spPr>
          <a:xfrm>
            <a:off x="0" y="-76320"/>
            <a:ext cx="9184680" cy="693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407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65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539093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42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1364757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339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68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1864411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223531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22752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5760" y="0"/>
            <a:ext cx="9149400" cy="686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598401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3320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203811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4902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Grid Design with Bootstrap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More Genius Time!</a:t>
            </a:r>
          </a:p>
        </p:txBody>
      </p:sp>
      <p:sp>
        <p:nvSpPr>
          <p:cNvPr id="501" name="CustomShape 2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Warning!</a:t>
            </a:r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 panose="02080604020202020204" charset="0"/>
              </a:rPr>
              <a:t>This is a fairly “tricky”… </a:t>
            </a:r>
            <a:r>
              <a:rPr lang="en-US" sz="2800" b="1" strike="noStrike" dirty="0">
                <a:solidFill>
                  <a:srgbClr val="000000"/>
                </a:solidFill>
                <a:latin typeface="Arial" panose="02080604020202020204" charset="0"/>
              </a:rPr>
              <a:t>but VERY IMPORTANT topic.</a:t>
            </a: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 panose="02080604020202020204" charset="0"/>
              </a:rPr>
              <a:t>Time to channel that inner genius.</a:t>
            </a:r>
            <a:r>
              <a:rPr lang="en-US" sz="28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B84B8-9549-4675-89AA-8936D529B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80" y="1745672"/>
            <a:ext cx="5115519" cy="341205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2280" y="1150200"/>
            <a:ext cx="5395320" cy="4939920"/>
          </a:xfrm>
          <a:prstGeom prst="rect">
            <a:avLst/>
          </a:prstGeom>
          <a:ln>
            <a:noFill/>
          </a:ln>
        </p:spPr>
      </p:pic>
      <p:sp>
        <p:nvSpPr>
          <p:cNvPr id="506" name="CustomShape 2"/>
          <p:cNvSpPr/>
          <p:nvPr/>
        </p:nvSpPr>
        <p:spPr>
          <a:xfrm>
            <a:off x="5547960" y="1523880"/>
            <a:ext cx="34430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Bootstrap lets you organize content based on the “number of columns” a div spans – out of a total 12 columns.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Example: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class="col-md-12"&gt;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full width)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class="col-md-4"&gt;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1/3 of full width)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Grids</a:t>
            </a:r>
          </a:p>
        </p:txBody>
      </p:sp>
      <p:sp>
        <p:nvSpPr>
          <p:cNvPr id="508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10" name="CustomShape 2"/>
          <p:cNvSpPr/>
          <p:nvPr/>
        </p:nvSpPr>
        <p:spPr>
          <a:xfrm>
            <a:off x="457200" y="1066680"/>
            <a:ext cx="8152920" cy="4952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3"/>
          <p:cNvSpPr/>
          <p:nvPr/>
        </p:nvSpPr>
        <p:spPr>
          <a:xfrm>
            <a:off x="914400" y="1676520"/>
            <a:ext cx="723852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31240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5"/>
          <p:cNvSpPr/>
          <p:nvPr/>
        </p:nvSpPr>
        <p:spPr>
          <a:xfrm>
            <a:off x="16498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6"/>
          <p:cNvSpPr/>
          <p:nvPr/>
        </p:nvSpPr>
        <p:spPr>
          <a:xfrm>
            <a:off x="60696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7"/>
          <p:cNvSpPr/>
          <p:nvPr/>
        </p:nvSpPr>
        <p:spPr>
          <a:xfrm>
            <a:off x="45954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8"/>
          <p:cNvSpPr/>
          <p:nvPr/>
        </p:nvSpPr>
        <p:spPr>
          <a:xfrm>
            <a:off x="335880" y="74376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Container</a:t>
            </a:r>
          </a:p>
        </p:txBody>
      </p:sp>
      <p:sp>
        <p:nvSpPr>
          <p:cNvPr id="517" name="CustomShape 9"/>
          <p:cNvSpPr/>
          <p:nvPr/>
        </p:nvSpPr>
        <p:spPr>
          <a:xfrm>
            <a:off x="793440" y="137808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Row #1</a:t>
            </a:r>
          </a:p>
        </p:txBody>
      </p:sp>
      <p:sp>
        <p:nvSpPr>
          <p:cNvPr id="518" name="CustomShape 10"/>
          <p:cNvSpPr/>
          <p:nvPr/>
        </p:nvSpPr>
        <p:spPr>
          <a:xfrm>
            <a:off x="1801440" y="2024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Column#1</a:t>
            </a:r>
          </a:p>
        </p:txBody>
      </p:sp>
      <p:sp>
        <p:nvSpPr>
          <p:cNvPr id="519" name="CustomShape 11"/>
          <p:cNvSpPr/>
          <p:nvPr/>
        </p:nvSpPr>
        <p:spPr>
          <a:xfrm>
            <a:off x="3189240" y="2033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Column#2</a:t>
            </a:r>
          </a:p>
        </p:txBody>
      </p:sp>
      <p:sp>
        <p:nvSpPr>
          <p:cNvPr id="520" name="CustomShape 12"/>
          <p:cNvSpPr/>
          <p:nvPr/>
        </p:nvSpPr>
        <p:spPr>
          <a:xfrm>
            <a:off x="470520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Column#3</a:t>
            </a:r>
          </a:p>
        </p:txBody>
      </p:sp>
      <p:sp>
        <p:nvSpPr>
          <p:cNvPr id="521" name="CustomShape 13"/>
          <p:cNvSpPr/>
          <p:nvPr/>
        </p:nvSpPr>
        <p:spPr>
          <a:xfrm>
            <a:off x="611856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Column#4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Today’s Class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2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27" name="CustomShape 3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Coding Grids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30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en-US" sz="3600" i="1" strike="noStrike" dirty="0" err="1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quickgrid.html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| 13-InstructorGrids) </a:t>
            </a: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2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  <p:pic>
        <p:nvPicPr>
          <p:cNvPr id="53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26600" y="2133720"/>
            <a:ext cx="8381520" cy="191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Containers</a:t>
            </a:r>
          </a:p>
        </p:txBody>
      </p:sp>
      <p:pic>
        <p:nvPicPr>
          <p:cNvPr id="53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1960" y="2438280"/>
            <a:ext cx="8955720" cy="1605600"/>
          </a:xfrm>
          <a:prstGeom prst="rect">
            <a:avLst/>
          </a:prstGeom>
          <a:ln>
            <a:noFill/>
          </a:ln>
        </p:spPr>
      </p:pic>
      <p:sp>
        <p:nvSpPr>
          <p:cNvPr id="540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“Containers” are like the box that the entire grid sits inside.</a:t>
            </a: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Rows</a:t>
            </a:r>
          </a:p>
        </p:txBody>
      </p:sp>
      <p:sp>
        <p:nvSpPr>
          <p:cNvPr id="542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“Rows” are like the rows we talked about earlier.</a:t>
            </a:r>
          </a:p>
        </p:txBody>
      </p:sp>
      <p:pic>
        <p:nvPicPr>
          <p:cNvPr id="54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09480" y="762120"/>
            <a:ext cx="7900560" cy="382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45" name="CustomShape 2"/>
          <p:cNvSpPr/>
          <p:nvPr/>
        </p:nvSpPr>
        <p:spPr>
          <a:xfrm>
            <a:off x="433080" y="4805640"/>
            <a:ext cx="82292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“Columns” fit inside of rows. Note the syntax: col-sz-#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Col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column</a:t>
            </a:r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sz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viewing size (in this case: medium)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#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number of “columns taken” out of 12. (in this case 4 of 12)</a:t>
            </a:r>
          </a:p>
        </p:txBody>
      </p:sp>
      <p:pic>
        <p:nvPicPr>
          <p:cNvPr id="54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806400"/>
            <a:ext cx="5638320" cy="38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48" name="Line 2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549" name="CustomShape 3"/>
          <p:cNvSpPr/>
          <p:nvPr/>
        </p:nvSpPr>
        <p:spPr>
          <a:xfrm>
            <a:off x="304920" y="914400"/>
            <a:ext cx="8686440" cy="5211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Objectives</a:t>
            </a:r>
          </a:p>
        </p:txBody>
      </p:sp>
      <p:sp>
        <p:nvSpPr>
          <p:cNvPr id="216" name="CustomShape 2"/>
          <p:cNvSpPr/>
          <p:nvPr/>
        </p:nvSpPr>
        <p:spPr>
          <a:xfrm>
            <a:off x="457200" y="1143000"/>
            <a:ext cx="838152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Use the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Bootstrap CSS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F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ramework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Learn to use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Learn to use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pic>
        <p:nvPicPr>
          <p:cNvPr id="55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1960" y="1213560"/>
            <a:ext cx="8832960" cy="39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Building Bootstrap Layouts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54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n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-c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lass-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d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emo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-l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ayout.html | 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15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-InstructorLayout) </a:t>
            </a: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56" name="CustomShape 2"/>
          <p:cNvSpPr/>
          <p:nvPr/>
        </p:nvSpPr>
        <p:spPr>
          <a:xfrm>
            <a:off x="304920" y="914400"/>
            <a:ext cx="8686440" cy="4969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9120" y="914400"/>
            <a:ext cx="8825040" cy="3536640"/>
          </a:xfrm>
          <a:prstGeom prst="rect">
            <a:avLst/>
          </a:prstGeom>
          <a:ln>
            <a:noFill/>
          </a:ln>
        </p:spPr>
      </p:pic>
      <p:sp>
        <p:nvSpPr>
          <p:cNvPr id="558" name="TextShape 1"/>
          <p:cNvSpPr txBox="1"/>
          <p:nvPr/>
        </p:nvSpPr>
        <p:spPr>
          <a:xfrm>
            <a:off x="304920" y="-291600"/>
            <a:ext cx="5470200" cy="1236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Common Questions</a:t>
            </a:r>
          </a:p>
        </p:txBody>
      </p:sp>
      <p:sp>
        <p:nvSpPr>
          <p:cNvPr id="560" name="CustomShape 2"/>
          <p:cNvSpPr/>
          <p:nvPr/>
        </p:nvSpPr>
        <p:spPr>
          <a:xfrm>
            <a:off x="304920" y="798840"/>
            <a:ext cx="8686440" cy="552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Mobile Responsive (HW)</a:t>
            </a: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>
                <a:solidFill>
                  <a:srgbClr val="000000"/>
                </a:solidFill>
                <a:latin typeface="Arial" panose="02080604020202020204" charset="0"/>
              </a:rPr>
              <a:t>Warning!</a:t>
            </a:r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This next section matters a lot for your </a:t>
            </a:r>
            <a:r>
              <a:rPr lang="en-US" sz="2800" u="sng" strike="noStrike">
                <a:solidFill>
                  <a:srgbClr val="000000"/>
                </a:solidFill>
                <a:latin typeface="Arial" panose="02080604020202020204" charset="0"/>
              </a:rPr>
              <a:t>homework</a:t>
            </a: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56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63080" y="2133720"/>
            <a:ext cx="3411720" cy="3416760"/>
          </a:xfrm>
          <a:prstGeom prst="rect">
            <a:avLst/>
          </a:prstGeom>
          <a:ln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Still No Facebook Time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Media Queries</a:t>
            </a:r>
          </a:p>
        </p:txBody>
      </p:sp>
      <p:sp>
        <p:nvSpPr>
          <p:cNvPr id="567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sp>
        <p:nvSpPr>
          <p:cNvPr id="219" name="CustomShape 2"/>
          <p:cNvSpPr/>
          <p:nvPr/>
        </p:nvSpPr>
        <p:spPr>
          <a:xfrm>
            <a:off x="2805840" y="5652720"/>
            <a:ext cx="3684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This stuff is important…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F9053-8264-4EA9-AF10-D7BC48BEF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69" y="871978"/>
            <a:ext cx="4780742" cy="478074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6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17</a:t>
            </a: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-InstructorMedia) </a:t>
            </a: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Quick Demo</a:t>
            </a:r>
          </a:p>
        </p:txBody>
      </p:sp>
      <p:pic>
        <p:nvPicPr>
          <p:cNvPr id="57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447920"/>
            <a:ext cx="8534160" cy="182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3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3"/>
          <p:cNvSpPr/>
          <p:nvPr/>
        </p:nvSpPr>
        <p:spPr>
          <a:xfrm>
            <a:off x="304920" y="914400"/>
            <a:ext cx="86864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Explain to your partner what the following CSS code does: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  <p:pic>
        <p:nvPicPr>
          <p:cNvPr id="57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520" y="2438280"/>
            <a:ext cx="5552640" cy="319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7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Build your own mobile responsive HTML /CSS page using media queries.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Just follow the steps sent to you via Slack.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sp>
        <p:nvSpPr>
          <p:cNvPr id="580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may render content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at a typical desktop screen ratio (scaled down at the smaller screen size).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Inclusion</a:t>
            </a:r>
          </a:p>
        </p:txBody>
      </p:sp>
      <p:pic>
        <p:nvPicPr>
          <p:cNvPr id="58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1828800"/>
            <a:ext cx="8122680" cy="296640"/>
          </a:xfrm>
          <a:prstGeom prst="rect">
            <a:avLst/>
          </a:prstGeom>
          <a:ln>
            <a:noFill/>
          </a:ln>
        </p:spPr>
      </p:pic>
      <p:sp>
        <p:nvSpPr>
          <p:cNvPr id="588" name="CustomShape 2"/>
          <p:cNvSpPr/>
          <p:nvPr/>
        </p:nvSpPr>
        <p:spPr>
          <a:xfrm>
            <a:off x="304920" y="1219320"/>
            <a:ext cx="524520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Just include this line in the head </a:t>
            </a:r>
          </a:p>
        </p:txBody>
      </p:sp>
      <p:sp>
        <p:nvSpPr>
          <p:cNvPr id="589" name="CustomShape 3"/>
          <p:cNvSpPr/>
          <p:nvPr/>
        </p:nvSpPr>
        <p:spPr>
          <a:xfrm>
            <a:off x="234720" y="2693160"/>
            <a:ext cx="85280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And then include a variety of @media queries for various sized screens.</a:t>
            </a:r>
          </a:p>
        </p:txBody>
      </p:sp>
      <p:pic>
        <p:nvPicPr>
          <p:cNvPr id="590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35160" y="4122000"/>
            <a:ext cx="6391080" cy="694800"/>
          </a:xfrm>
          <a:prstGeom prst="rect">
            <a:avLst/>
          </a:prstGeom>
          <a:ln>
            <a:noFill/>
          </a:ln>
        </p:spPr>
      </p:pic>
      <p:pic>
        <p:nvPicPr>
          <p:cNvPr id="59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35160" y="5150880"/>
            <a:ext cx="6638400" cy="4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94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the next few moments on the site </a:t>
            </a: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  <a:ea typeface="Roboto"/>
              </a:rPr>
              <a:t>viewportemulator.com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and visit your favorite websites using various viewports.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Notice how the sites change display wise.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68920" cy="700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Questions?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Recap Bootstrap </a:t>
            </a:r>
          </a:p>
        </p:txBody>
      </p:sp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Extra Challenge </a:t>
            </a:r>
          </a:p>
        </p:txBody>
      </p:sp>
      <p:sp>
        <p:nvSpPr>
          <p:cNvPr id="598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Time Permitting</a:t>
            </a:r>
          </a:p>
        </p:txBody>
      </p:sp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600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With those around you (and using Bootstrap CSS), create a complex layout of your own.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You can use the layout provided to you as a guide, starting point, inspiration, or not at all.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3640" cy="53222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1648</Words>
  <Application>Microsoft Macintosh PowerPoint</Application>
  <PresentationFormat>On-screen Show (4:3)</PresentationFormat>
  <Paragraphs>406</Paragraphs>
  <Slides>92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DejaVu Sans</vt:lpstr>
      <vt:lpstr>Roboto</vt:lpstr>
      <vt:lpstr>StarSymbol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 Galal</cp:lastModifiedBy>
  <cp:revision>1498</cp:revision>
  <cp:lastPrinted>2017-05-13T16:02:49Z</cp:lastPrinted>
  <dcterms:created xsi:type="dcterms:W3CDTF">2017-05-13T16:02:49Z</dcterms:created>
  <dcterms:modified xsi:type="dcterms:W3CDTF">2018-08-14T18:15:06Z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96</vt:i4>
  </property>
  <property fmtid="{D5CDD505-2E9C-101B-9397-08002B2CF9AE}" pid="12" name="KSOProductBuildVer">
    <vt:lpwstr>1033-10.1.0.5672</vt:lpwstr>
  </property>
</Properties>
</file>